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1"/>
    <p:sldMasterId id="2147483673" r:id="rId12"/>
  </p:sldMasterIdLst>
  <p:notesMasterIdLst>
    <p:notesMasterId r:id="rId23"/>
  </p:notesMasterIdLst>
  <p:handoutMasterIdLst>
    <p:handoutMasterId r:id="rId24"/>
  </p:handoutMasterIdLst>
  <p:sldIdLst>
    <p:sldId id="373" r:id="rId13"/>
    <p:sldId id="543" r:id="rId14"/>
    <p:sldId id="435" r:id="rId15"/>
    <p:sldId id="547" r:id="rId16"/>
    <p:sldId id="544" r:id="rId17"/>
    <p:sldId id="545" r:id="rId18"/>
    <p:sldId id="546" r:id="rId19"/>
    <p:sldId id="548" r:id="rId20"/>
    <p:sldId id="541" r:id="rId21"/>
    <p:sldId id="542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ela Helman" initials="AH" lastIdx="37" clrIdx="0"/>
  <p:cmAuthor id="1" name="Lena Flannery" initials="LF" lastIdx="11" clrIdx="1"/>
  <p:cmAuthor id="2" name="Christine Lee" initials="CLee" lastIdx="1" clrIdx="2"/>
  <p:cmAuthor id="3" name="Christine Lee" initials="CL" lastIdx="5" clrIdx="3"/>
  <p:cmAuthor id="4" name="Phelps, Jennifer A (NYSERDA)" initials="PJA(" lastIdx="6" clrIdx="4">
    <p:extLst/>
  </p:cmAuthor>
  <p:cmAuthor id="5" name="Rachel Mak" initials="RM" lastIdx="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70C0"/>
    <a:srgbClr val="C0504D"/>
    <a:srgbClr val="3D3D3D"/>
    <a:srgbClr val="4F81BD"/>
    <a:srgbClr val="003366"/>
    <a:srgbClr val="0F235E"/>
    <a:srgbClr val="DDEBF9"/>
    <a:srgbClr val="DCA1F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84" autoAdjust="0"/>
    <p:restoredTop sz="81929" autoAdjust="0"/>
  </p:normalViewPr>
  <p:slideViewPr>
    <p:cSldViewPr snapToGrid="0">
      <p:cViewPr varScale="1">
        <p:scale>
          <a:sx n="114" d="100"/>
          <a:sy n="114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778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2.xml"/><Relationship Id="rId17" Type="http://schemas.openxmlformats.org/officeDocument/2006/relationships/slide" Target="slides/slide5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3BBEFD6A-8E1A-F94B-BD46-4F82F2E2CDF0}" type="datetime1">
              <a:rPr lang="en-US"/>
              <a:pPr>
                <a:defRPr/>
              </a:pPr>
              <a:t>6/27/2017</a:t>
            </a:fld>
            <a:endParaRPr lang="en-U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E73CD20-F131-CF47-BB21-9D5082BD0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43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9235E8E-841B-D74B-B863-046BB78445FB}" type="datetime1">
              <a:rPr lang="en-US"/>
              <a:pPr>
                <a:defRPr/>
              </a:pPr>
              <a:t>6/27/2017</a:t>
            </a:fld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1"/>
            <a:ext cx="502920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ADBDD21-DF00-0046-B7CB-D29C1D006A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3410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3884030" y="2"/>
            <a:ext cx="2972421" cy="46513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9235E8E-841B-D74B-B863-046BB78445FB}" type="datetime1">
              <a:rPr lang="en-US" smtClean="0"/>
              <a:pPr>
                <a:defRPr/>
              </a:pPr>
              <a:t>6/27/2017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DBDD21-DF00-0046-B7CB-D29C1D006A2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44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ja-JP" dirty="0"/>
              <a:t>Specific Dates</a:t>
            </a:r>
          </a:p>
          <a:p>
            <a:pPr marL="228600" lvl="0" indent="-228600">
              <a:buAutoNum type="alphaLcPeriod"/>
            </a:pPr>
            <a:r>
              <a:rPr lang="en-US" altLang="ja-JP" dirty="0"/>
              <a:t>Original charge to GA DEP and OLEM – Feb 15…1 scoping report done 12.31.15   </a:t>
            </a:r>
          </a:p>
          <a:p>
            <a:pPr lvl="0"/>
            <a:r>
              <a:rPr lang="en-US" altLang="ja-JP" dirty="0"/>
              <a:t>b.  Supplemental report on</a:t>
            </a:r>
            <a:r>
              <a:rPr lang="en-US" altLang="ja-JP" baseline="0" dirty="0"/>
              <a:t> </a:t>
            </a:r>
            <a:r>
              <a:rPr lang="en-US" altLang="ja-JP" dirty="0"/>
              <a:t>recommendations for metric baselines – done 12.22.16.   </a:t>
            </a:r>
          </a:p>
          <a:p>
            <a:pPr marL="228600" lvl="0" indent="-228600">
              <a:buAutoNum type="alphaLcPeriod" startAt="3"/>
            </a:pPr>
            <a:r>
              <a:rPr lang="en-US" altLang="ja-JP" dirty="0"/>
              <a:t>First demo of metric calculator – June 2017 (today)</a:t>
            </a:r>
          </a:p>
          <a:p>
            <a:pPr marL="0" lvl="0" indent="0">
              <a:buNone/>
            </a:pPr>
            <a:r>
              <a:rPr lang="en-US" altLang="ja-JP" dirty="0"/>
              <a:t>	</a:t>
            </a:r>
            <a:r>
              <a:rPr lang="en-US" altLang="ja-JP" i="1" dirty="0"/>
              <a:t>Informal</a:t>
            </a:r>
            <a:r>
              <a:rPr lang="en-US" altLang="ja-JP" i="1" baseline="0" dirty="0"/>
              <a:t> rollouts at Philadelphia Exchange Network Meeting</a:t>
            </a:r>
            <a:endParaRPr lang="en-US" altLang="ja-JP" dirty="0"/>
          </a:p>
          <a:p>
            <a:pPr lvl="0"/>
            <a:endParaRPr lang="en-US" altLang="ja-JP" dirty="0"/>
          </a:p>
          <a:p>
            <a:pPr lvl="0"/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9235E8E-841B-D74B-B863-046BB78445FB}" type="datetime1">
              <a:rPr lang="en-US" smtClean="0"/>
              <a:pPr>
                <a:defRPr/>
              </a:pPr>
              <a:t>6/27/2017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DBDD21-DF00-0046-B7CB-D29C1D006A2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16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ja-JP" dirty="0"/>
              <a:t>The model recommends that you select "commercial construction" as a default proxy for economic activity when the sector is unknown, or when multiple sectors are affected by a permit. Commercial construction is considered a reasonable indicator of "typical" economic activity in this context because:</a:t>
            </a:r>
          </a:p>
          <a:p>
            <a:pPr lvl="0"/>
            <a:endParaRPr lang="en-US" altLang="ja-JP" dirty="0"/>
          </a:p>
          <a:p>
            <a:pPr lvl="0"/>
            <a:r>
              <a:rPr lang="en-US" altLang="ja-JP" dirty="0"/>
              <a:t>1) it is similar in scale(size, in percentage of GDP) to other key sectors that require environmental permitting, such as the waste remediation sector; </a:t>
            </a:r>
          </a:p>
          <a:p>
            <a:pPr lvl="0"/>
            <a:endParaRPr lang="en-US" altLang="ja-JP" dirty="0"/>
          </a:p>
          <a:p>
            <a:pPr lvl="0"/>
            <a:r>
              <a:rPr lang="en-US" altLang="ja-JP" dirty="0"/>
              <a:t>2) it is present in all 50 states;</a:t>
            </a:r>
          </a:p>
          <a:p>
            <a:pPr lvl="0"/>
            <a:endParaRPr lang="en-US" altLang="ja-JP" dirty="0"/>
          </a:p>
          <a:p>
            <a:pPr lvl="0"/>
            <a:r>
              <a:rPr lang="en-US" altLang="ja-JP" dirty="0"/>
              <a:t>3) It explicitly requires permits to begin operation at most sites. </a:t>
            </a:r>
          </a:p>
          <a:p>
            <a:pPr lvl="0"/>
            <a:endParaRPr lang="en-US" altLang="ja-JP" dirty="0"/>
          </a:p>
          <a:p>
            <a:pPr lvl="0"/>
            <a:r>
              <a:rPr lang="en-US" altLang="ja-JP" dirty="0"/>
              <a:t>4) It is used by the World Bank as a consistent metric for the intersection between economic activity and permitting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ja-JP" dirty="0"/>
              <a:t>List out published the studies that provide</a:t>
            </a:r>
            <a:r>
              <a:rPr lang="en-US" altLang="ja-JP" baseline="0" dirty="0"/>
              <a:t> baseline data for both. 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200" kern="1200" dirty="0">
              <a:solidFill>
                <a:schemeClr val="tx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4580E-4EE7-A446-AD6A-D932730B505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30163" y="0"/>
            <a:ext cx="3786188" cy="2840038"/>
          </a:xfrm>
        </p:spPr>
      </p:sp>
    </p:spTree>
    <p:extLst>
      <p:ext uri="{BB962C8B-B14F-4D97-AF65-F5344CB8AC3E}">
        <p14:creationId xmlns:p14="http://schemas.microsoft.com/office/powerpoint/2010/main" val="140003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2057400"/>
            <a:ext cx="4114800" cy="16002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b="1">
                <a:solidFill>
                  <a:srgbClr val="0F235E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" name="Rectangle 3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057400" y="3657600"/>
            <a:ext cx="19050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578AA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94EE29-D923-D54D-8C6B-7546C4AB26EB}" type="datetime3">
              <a:rPr lang="en-US"/>
              <a:pPr>
                <a:defRPr/>
              </a:pPr>
              <a:t>27 June 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1C12-E4FA-6F44-A9BA-47C7D3DEBE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5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228600"/>
            <a:ext cx="51625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FBA6-9DAD-6C4D-B366-19A585B89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8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AA516-C5F0-B146-A824-EC0FE2E256B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92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4488-E301-5C4E-954E-D819B9A633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1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787B0-3E94-EE4A-899C-A6EB97C6C8C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8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61" y="228600"/>
            <a:ext cx="8102248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61" y="1169895"/>
            <a:ext cx="8102248" cy="5080434"/>
          </a:xfrm>
        </p:spPr>
        <p:txBody>
          <a:bodyPr/>
          <a:lstStyle>
            <a:lvl1pPr marL="347663" indent="-347663">
              <a:spcBef>
                <a:spcPts val="1200"/>
              </a:spcBef>
              <a:defRPr sz="2400"/>
            </a:lvl1pPr>
            <a:lvl2pPr marL="798513" indent="-350838">
              <a:spcBef>
                <a:spcPts val="1200"/>
              </a:spcBef>
              <a:defRPr sz="2000"/>
            </a:lvl2pPr>
            <a:lvl3pPr marL="1262063" indent="-349250">
              <a:spcBef>
                <a:spcPts val="1200"/>
              </a:spcBef>
              <a:defRPr sz="1800"/>
            </a:lvl3pPr>
            <a:lvl4pPr marL="1597025" indent="-279400">
              <a:spcBef>
                <a:spcPts val="1200"/>
              </a:spcBef>
              <a:defRPr sz="1600"/>
            </a:lvl4pPr>
            <a:lvl5pPr>
              <a:spcBef>
                <a:spcPts val="1200"/>
              </a:spcBef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AA516-C5F0-B146-A824-EC0FE2E256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D177F-12EC-4942-8D3A-E109CB8A18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4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371600"/>
            <a:ext cx="3467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371600"/>
            <a:ext cx="3467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A765A-E268-C846-A565-76498EA95F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9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E0564-7E15-9C4C-B000-46069A247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4488-E301-5C4E-954E-D819B9A63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787B0-3E94-EE4A-899C-A6EB97C6C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5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0BC76-765B-5042-BF9E-028870DF85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BDF10-F4C2-884E-8763-253BD07827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7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17661" y="2286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2064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F992B8-19E6-604B-B916-EF56A6E4D3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661" y="1371600"/>
            <a:ext cx="708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Next bullet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9pPr>
    </p:titleStyle>
    <p:bodyStyle>
      <a:lvl1pPr marL="225425" indent="-225425" algn="l" rtl="0" eaLnBrk="0" fontAlgn="base" hangingPunct="0">
        <a:spcBef>
          <a:spcPts val="600"/>
        </a:spcBef>
        <a:spcAft>
          <a:spcPct val="0"/>
        </a:spcAft>
        <a:buSzPct val="120000"/>
        <a:buChar char="•"/>
        <a:defRPr kumimoji="1" sz="2000" baseline="0">
          <a:solidFill>
            <a:srgbClr val="3D3D3D"/>
          </a:solidFill>
          <a:latin typeface="+mn-lt"/>
          <a:ea typeface="+mn-ea"/>
          <a:cs typeface="ＭＳ Ｐゴシック" charset="0"/>
        </a:defRPr>
      </a:lvl1pPr>
      <a:lvl2pPr marL="682625" indent="-234950" algn="l" rtl="0" eaLnBrk="0" fontAlgn="base" hangingPunct="0">
        <a:spcBef>
          <a:spcPct val="20000"/>
        </a:spcBef>
        <a:spcAft>
          <a:spcPct val="0"/>
        </a:spcAft>
        <a:buClrTx/>
        <a:buSzPct val="130000"/>
        <a:buChar char="•"/>
        <a:defRPr kumimoji="1">
          <a:solidFill>
            <a:srgbClr val="3D3D3D"/>
          </a:solidFill>
          <a:latin typeface="+mn-lt"/>
          <a:ea typeface="+mn-ea"/>
        </a:defRPr>
      </a:lvl2pPr>
      <a:lvl3pPr marL="1077913" indent="-165100" algn="l" rtl="0" eaLnBrk="0" fontAlgn="base" hangingPunct="0">
        <a:spcBef>
          <a:spcPct val="20000"/>
        </a:spcBef>
        <a:spcAft>
          <a:spcPct val="0"/>
        </a:spcAft>
        <a:buClrTx/>
        <a:buSzPct val="135000"/>
        <a:buChar char="•"/>
        <a:defRPr kumimoji="1" sz="1600">
          <a:solidFill>
            <a:srgbClr val="3D3D3D"/>
          </a:solidFill>
          <a:latin typeface="+mn-lt"/>
          <a:ea typeface="+mn-ea"/>
        </a:defRPr>
      </a:lvl3pPr>
      <a:lvl4pPr marL="1539875" indent="-222250" algn="l" rtl="0" eaLnBrk="0" fontAlgn="base" hangingPunct="0">
        <a:spcBef>
          <a:spcPct val="20000"/>
        </a:spcBef>
        <a:spcAft>
          <a:spcPct val="0"/>
        </a:spcAft>
        <a:buClrTx/>
        <a:buSzPct val="125000"/>
        <a:buChar char="•"/>
        <a:defRPr kumimoji="1" sz="1400">
          <a:solidFill>
            <a:srgbClr val="3D3D3D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578A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106" y="0"/>
            <a:ext cx="9135894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F992B8-19E6-604B-B916-EF56A6E4D39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06" y="838199"/>
            <a:ext cx="9135894" cy="550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622300" y="6477000"/>
            <a:ext cx="600997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FFFFFF"/>
                </a:solidFill>
                <a:latin typeface="Trebuchet MS" charset="0"/>
                <a:cs typeface="+mn-cs"/>
              </a:rPr>
              <a:t>INDUSTRIAL ECONOMICS, INCORPORATED / Content © 2015 Sustainable Purchasing Leadership Council</a:t>
            </a:r>
          </a:p>
        </p:txBody>
      </p:sp>
    </p:spTree>
    <p:extLst>
      <p:ext uri="{BB962C8B-B14F-4D97-AF65-F5344CB8AC3E}">
        <p14:creationId xmlns:p14="http://schemas.microsoft.com/office/powerpoint/2010/main" val="10881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bg1"/>
          </a:solidFill>
          <a:latin typeface="Trebuchet MS" charset="0"/>
          <a:ea typeface="ＭＳ Ｐゴシック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kumimoji="1" sz="2000">
          <a:solidFill>
            <a:srgbClr val="3D3D3D"/>
          </a:solidFill>
          <a:latin typeface="Arial" charset="0"/>
          <a:ea typeface="Arial" charset="0"/>
          <a:cs typeface="Arial" charset="0"/>
        </a:defRPr>
      </a:lvl1pPr>
      <a:lvl2pPr marL="682625" indent="-234950" algn="l" rtl="0" eaLnBrk="0" fontAlgn="base" hangingPunct="0">
        <a:spcBef>
          <a:spcPct val="20000"/>
        </a:spcBef>
        <a:spcAft>
          <a:spcPct val="0"/>
        </a:spcAft>
        <a:buClr>
          <a:srgbClr val="660033"/>
        </a:buClr>
        <a:buSzPct val="130000"/>
        <a:buChar char="•"/>
        <a:defRPr kumimoji="1">
          <a:solidFill>
            <a:srgbClr val="3D3D3D"/>
          </a:solidFill>
          <a:latin typeface="Arial" charset="0"/>
          <a:ea typeface="Arial" charset="0"/>
          <a:cs typeface="Arial" charset="0"/>
        </a:defRPr>
      </a:lvl2pPr>
      <a:lvl3pPr marL="1077913" indent="-165100" algn="l" rtl="0" eaLnBrk="0" fontAlgn="base" hangingPunct="0">
        <a:spcBef>
          <a:spcPct val="20000"/>
        </a:spcBef>
        <a:spcAft>
          <a:spcPct val="0"/>
        </a:spcAft>
        <a:buClr>
          <a:srgbClr val="42688F"/>
        </a:buClr>
        <a:buSzPct val="135000"/>
        <a:buChar char="•"/>
        <a:defRPr kumimoji="1" sz="1600">
          <a:solidFill>
            <a:srgbClr val="3D3D3D"/>
          </a:solidFill>
          <a:latin typeface="Arial" charset="0"/>
          <a:ea typeface="Arial" charset="0"/>
          <a:cs typeface="Arial" charset="0"/>
        </a:defRPr>
      </a:lvl3pPr>
      <a:lvl4pPr marL="1539875" indent="-222250" algn="l" rtl="0" eaLnBrk="0" fontAlgn="base" hangingPunct="0">
        <a:spcBef>
          <a:spcPct val="20000"/>
        </a:spcBef>
        <a:spcAft>
          <a:spcPct val="0"/>
        </a:spcAft>
        <a:buClr>
          <a:srgbClr val="0F235E"/>
        </a:buClr>
        <a:buSzPct val="125000"/>
        <a:buChar char="•"/>
        <a:defRPr kumimoji="1" sz="1400">
          <a:solidFill>
            <a:srgbClr val="3D3D3D"/>
          </a:solidFill>
          <a:latin typeface="Arial" charset="0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660033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12546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941" y="1827364"/>
            <a:ext cx="8749553" cy="2744636"/>
          </a:xfrm>
        </p:spPr>
        <p:txBody>
          <a:bodyPr/>
          <a:lstStyle/>
          <a:p>
            <a:pPr algn="ctr">
              <a:lnSpc>
                <a:spcPts val="4600"/>
              </a:lnSpc>
              <a:defRPr/>
            </a:pPr>
            <a:r>
              <a:rPr lang="en-US" sz="4400" b="0" dirty="0"/>
              <a:t>E-Enterprise Project Update:</a:t>
            </a:r>
            <a:br>
              <a:rPr lang="en-US" sz="4400" b="0" dirty="0"/>
            </a:br>
            <a:br>
              <a:rPr lang="en-US" sz="4400" b="0" dirty="0"/>
            </a:br>
            <a:r>
              <a:rPr lang="en-US" sz="4400" b="0" dirty="0"/>
              <a:t>ePermitting </a:t>
            </a:r>
            <a:br>
              <a:rPr lang="en-US" sz="4400" b="0" dirty="0"/>
            </a:br>
            <a:r>
              <a:rPr lang="en-US" sz="4400" b="0" dirty="0"/>
              <a:t>Return on Investment Calculator</a:t>
            </a:r>
            <a:endParaRPr lang="en-US" sz="2400" dirty="0">
              <a:solidFill>
                <a:schemeClr val="tx2"/>
              </a:solidFill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148" y="5371130"/>
            <a:ext cx="88160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F235E"/>
                </a:solidFill>
                <a:latin typeface="Trebuchet MS"/>
                <a:cs typeface="Trebuchet MS"/>
              </a:rPr>
              <a:t>Bob Zimmerman, Delaware Department of Natural Resources &amp; Environmental Control</a:t>
            </a:r>
          </a:p>
          <a:p>
            <a:r>
              <a:rPr lang="en-US" sz="1600" dirty="0">
                <a:solidFill>
                  <a:srgbClr val="0F235E"/>
                </a:solidFill>
                <a:latin typeface="Trebuchet MS"/>
                <a:cs typeface="Trebuchet MS"/>
              </a:rPr>
              <a:t>David Nicholas, US EPA Office of Land and Emergency Management</a:t>
            </a:r>
          </a:p>
          <a:p>
            <a:endParaRPr lang="en-US" sz="1600" dirty="0">
              <a:solidFill>
                <a:srgbClr val="0F235E"/>
              </a:solidFill>
              <a:latin typeface="Trebuchet MS"/>
              <a:cs typeface="Trebuchet MS"/>
            </a:endParaRPr>
          </a:p>
          <a:p>
            <a:r>
              <a:rPr lang="en-US" sz="1600" dirty="0">
                <a:solidFill>
                  <a:srgbClr val="0F235E"/>
                </a:solidFill>
                <a:latin typeface="Trebuchet MS"/>
                <a:cs typeface="Trebuchet MS"/>
              </a:rPr>
              <a:t>June 27, 2017</a:t>
            </a:r>
          </a:p>
        </p:txBody>
      </p:sp>
    </p:spTree>
    <p:extLst>
      <p:ext uri="{BB962C8B-B14F-4D97-AF65-F5344CB8AC3E}">
        <p14:creationId xmlns:p14="http://schemas.microsoft.com/office/powerpoint/2010/main" val="2321896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13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Inception &amp; Background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528" y="929470"/>
            <a:ext cx="6163998" cy="5632593"/>
          </a:xfrm>
        </p:spPr>
        <p:txBody>
          <a:bodyPr/>
          <a:lstStyle/>
          <a:p>
            <a:r>
              <a:rPr lang="en-US" sz="1800" dirty="0"/>
              <a:t>2015 ePermitting scoping study commissioned by EELC, Georgia EPD and OLEM co-chair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Workgroup members: </a:t>
            </a:r>
            <a:r>
              <a:rPr lang="en-US" sz="1200" dirty="0"/>
              <a:t>GA VA CO DE SC MD AR IA OR OH, EPA: OW OAR OLEM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GA conducted survey, responses from </a:t>
            </a:r>
            <a:r>
              <a:rPr lang="en-US" sz="1600" b="1" u="sng" dirty="0"/>
              <a:t>35 states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Recommendation: develop ROI metrics to enable state adoption of ePermitting systems</a:t>
            </a:r>
          </a:p>
          <a:p>
            <a:r>
              <a:rPr lang="en-US" sz="1800" dirty="0"/>
              <a:t>2016 Supplemental report: ROI metrics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Methods/sources to calculate metrics and baselines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1" dirty="0"/>
              <a:t>State experiences</a:t>
            </a:r>
            <a:r>
              <a:rPr lang="en-US" sz="1600" dirty="0"/>
              <a:t>, academic literature &amp; public data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Validated baselines &amp; methods w/EPA NCEE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2017 ROI Calculator: Action Item from 4/16 EELC meeting to OLEM/CO, MA, DE co-chairs</a:t>
            </a:r>
          </a:p>
          <a:p>
            <a:pPr marL="811213" lvl="2" indent="-347663">
              <a:buSzPct val="120000"/>
              <a:buFont typeface="Wingdings" panose="05000000000000000000" pitchFamily="2" charset="2"/>
              <a:buChar char="Ø"/>
            </a:pPr>
            <a:r>
              <a:rPr lang="en-US" sz="1600" b="1" u="sng" dirty="0"/>
              <a:t>Tool for States</a:t>
            </a:r>
            <a:r>
              <a:rPr lang="en-US" sz="1600" b="1" dirty="0"/>
              <a:t> </a:t>
            </a:r>
            <a:r>
              <a:rPr lang="en-US" sz="1600" dirty="0"/>
              <a:t>to estimate potential increased economic activity, efficiency from ePermitting</a:t>
            </a:r>
          </a:p>
          <a:p>
            <a:pPr marL="811213" lvl="2" indent="-347663">
              <a:buSzPct val="120000"/>
              <a:buFont typeface="Wingdings" panose="05000000000000000000" pitchFamily="2" charset="2"/>
              <a:buChar char="Ø"/>
            </a:pPr>
            <a:r>
              <a:rPr lang="en-US" sz="1600" dirty="0"/>
              <a:t>Commercial construction permits as proxy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47675" lvl="1" indent="0">
              <a:buNone/>
            </a:pPr>
            <a:endParaRPr lang="en-US" dirty="0"/>
          </a:p>
          <a:p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endParaRPr lang="en-US" sz="2400" dirty="0"/>
          </a:p>
          <a:p>
            <a:pPr lvl="1"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400" dirty="0"/>
          </a:p>
          <a:p>
            <a:pPr>
              <a:spcBef>
                <a:spcPts val="1200"/>
              </a:spcBef>
            </a:pPr>
            <a:endParaRPr lang="en-US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B6DA-389C-1044-94FA-E21639E080B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325" y="1016456"/>
            <a:ext cx="1920240" cy="228376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525" y="2548827"/>
            <a:ext cx="1828800" cy="232756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26" y="4241032"/>
            <a:ext cx="2103120" cy="196520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6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82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ROI Calculator For States </a:t>
            </a:r>
            <a:r>
              <a:rPr lang="en-US" i="1" dirty="0">
                <a:solidFill>
                  <a:srgbClr val="FF0000"/>
                </a:solidFill>
              </a:rPr>
              <a:t>IS</a:t>
            </a:r>
            <a:r>
              <a:rPr lang="en-US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" y="984745"/>
            <a:ext cx="8867923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+mj-lt"/>
            </a:endParaRP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Intended for states; to help gauge impacts of potential streamlining efforts</a:t>
            </a: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Includes 3 metrics: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latin typeface="+mj-lt"/>
              </a:rPr>
              <a:t>Primary: Time to Market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+mj-lt"/>
              </a:rPr>
              <a:t>Additional: Trusted Transactions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+mj-lt"/>
              </a:rPr>
              <a:t>Additional: Right Info, Right Time</a:t>
            </a: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Captures economic impacts to industry &amp; public from </a:t>
            </a:r>
            <a:r>
              <a:rPr lang="en-US" sz="2000" dirty="0" err="1">
                <a:latin typeface="+mj-lt"/>
              </a:rPr>
              <a:t>ePermitting</a:t>
            </a:r>
            <a:r>
              <a:rPr lang="en-US" sz="2000" dirty="0">
                <a:latin typeface="+mj-lt"/>
              </a:rPr>
              <a:t> or other process reforms (beyond cost and burden savings to agency)</a:t>
            </a: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Uses publicly-available economic (BEA) and labor rates data</a:t>
            </a: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Generates clear reports with estimates tailored to the states and industries chosen by the state user</a:t>
            </a:r>
          </a:p>
          <a:p>
            <a:pPr marL="342900" indent="-342900"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</a:rPr>
              <a:t>Tribes can use the tool by selecting a bordering state to estimate impacts in their programs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716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ROI Calculator is </a:t>
            </a:r>
            <a:r>
              <a:rPr lang="en-US" i="1" dirty="0">
                <a:solidFill>
                  <a:srgbClr val="FF0000"/>
                </a:solidFill>
              </a:rPr>
              <a:t>NOT…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717661" y="1169895"/>
            <a:ext cx="7637445" cy="585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Clr>
                <a:srgbClr val="C0504D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A data flow to EPA</a:t>
            </a:r>
          </a:p>
          <a:p>
            <a:pPr marL="342900" indent="-342900">
              <a:spcAft>
                <a:spcPts val="1000"/>
              </a:spcAft>
              <a:buClr>
                <a:srgbClr val="C0504D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A formal cost-benefit analysis</a:t>
            </a:r>
          </a:p>
          <a:p>
            <a:pPr marL="806450" lvl="2" indent="-342900">
              <a:spcAft>
                <a:spcPts val="1000"/>
              </a:spcAft>
              <a:buClr>
                <a:srgbClr val="C0504D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dirty="0"/>
              <a:t>Scenario analysis tool</a:t>
            </a:r>
          </a:p>
          <a:p>
            <a:pPr marL="342900" indent="-342900">
              <a:spcAft>
                <a:spcPts val="1000"/>
              </a:spcAft>
              <a:buClr>
                <a:srgbClr val="C0504D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A way to estimate cost savings/burden reductions to internal State agency or EPA budgets</a:t>
            </a:r>
          </a:p>
          <a:p>
            <a:pPr marL="800100" lvl="1" indent="-342900">
              <a:spcAft>
                <a:spcPts val="1000"/>
              </a:spcAft>
              <a:buClr>
                <a:srgbClr val="C0504D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latin typeface="+mj-lt"/>
              </a:rPr>
              <a:t>Focus is on macroeconomic benefits to industry &amp; public</a:t>
            </a:r>
          </a:p>
          <a:p>
            <a:pPr>
              <a:buClr>
                <a:srgbClr val="C0504D"/>
              </a:buClr>
            </a:pPr>
            <a:r>
              <a:rPr lang="en-US" sz="2000" b="1" dirty="0">
                <a:latin typeface="+mj-lt"/>
              </a:rPr>
              <a:t>AND… it is not onerous to use</a:t>
            </a:r>
          </a:p>
          <a:p>
            <a:pPr marL="800100" lvl="1" indent="-342900">
              <a:spcAft>
                <a:spcPts val="1000"/>
              </a:spcAft>
              <a:buClr>
                <a:srgbClr val="C0504D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latin typeface="+mj-lt"/>
              </a:rPr>
              <a:t>Enter available data and/or tailor the national averages provided</a:t>
            </a:r>
          </a:p>
          <a:p>
            <a:pPr marL="800100" lvl="1" indent="-342900">
              <a:spcAft>
                <a:spcPts val="1000"/>
              </a:spcAft>
              <a:buClr>
                <a:srgbClr val="C0504D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latin typeface="+mj-lt"/>
              </a:rPr>
              <a:t>For data users do not have, tool will provide evidence-based baselines and estimates based on user-entered values.</a:t>
            </a:r>
          </a:p>
          <a:p>
            <a:pPr marL="342900" indent="-342900">
              <a:spcAft>
                <a:spcPts val="1000"/>
              </a:spcAft>
              <a:buClr>
                <a:srgbClr val="C0504D"/>
              </a:buClr>
              <a:buFont typeface="Courier New" panose="02070309020205020404" pitchFamily="49" charset="0"/>
              <a:buChar char="o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869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52" y="1071312"/>
            <a:ext cx="2246726" cy="363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ROI Metric: Time to Market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337" y="984745"/>
            <a:ext cx="6222021" cy="4575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413">
              <a:spcAft>
                <a:spcPts val="0"/>
              </a:spcAft>
            </a:pPr>
            <a:r>
              <a:rPr lang="en-US" sz="1400" b="1" dirty="0">
                <a:solidFill>
                  <a:srgbClr val="0070C0"/>
                </a:solidFill>
                <a:latin typeface="+mj-lt"/>
              </a:rPr>
              <a:t>Time to Market: Estimate gains in economic activity associated with reduced permit processing times.</a:t>
            </a:r>
          </a:p>
          <a:p>
            <a:pPr marL="633413">
              <a:spcAft>
                <a:spcPts val="1000"/>
              </a:spcAft>
            </a:pPr>
            <a:endParaRPr lang="en-US" sz="1400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US" sz="1400" b="1" dirty="0">
                <a:latin typeface="+mj-lt"/>
              </a:rPr>
              <a:t>How does it work?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>
                <a:latin typeface="+mj-lt"/>
              </a:rPr>
              <a:t>Based on World Bank assessment of permit processing time as a barrier to economic activity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>
                <a:latin typeface="+mj-lt"/>
              </a:rPr>
              <a:t>Suggests use of commercial construction permits as “default industry”: in all 50 states, requires permits, used by World Bank as proxy, comparable in size to other sectors requiring environmental permits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>
                <a:latin typeface="+mj-lt"/>
              </a:rPr>
              <a:t>User enters: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+mj-lt"/>
              </a:rPr>
              <a:t>State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+mj-lt"/>
              </a:rPr>
              <a:t>Industry (if improved process targets permits affecting specific industry)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+mj-lt"/>
              </a:rPr>
              <a:t>Number of facilities / percent of industry affected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+mj-lt"/>
              </a:rPr>
              <a:t>Pre-improvement permit processing time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+mj-lt"/>
              </a:rPr>
              <a:t>Post-improvement permit processing time</a:t>
            </a:r>
          </a:p>
          <a:p>
            <a:pPr marL="1200150" lvl="2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1400" dirty="0"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0338" y="1071312"/>
            <a:ext cx="640080" cy="640080"/>
            <a:chOff x="0" y="0"/>
            <a:chExt cx="1333499" cy="1333499"/>
          </a:xfrm>
        </p:grpSpPr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0" y="0"/>
              <a:ext cx="1333499" cy="1333499"/>
            </a:xfrm>
            <a:prstGeom prst="ellipse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026" y="173173"/>
              <a:ext cx="990599" cy="990599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356782" y="3529081"/>
            <a:ext cx="13180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e.g., Colorado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46092" y="4077990"/>
            <a:ext cx="24727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e.g., Commercial construction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17381" y="4359759"/>
            <a:ext cx="9843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e.g., 50%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8881" y="4652147"/>
            <a:ext cx="132858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e.g., 80 days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18881" y="4943048"/>
            <a:ext cx="14385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e.g., 40 days</a:t>
            </a:r>
          </a:p>
          <a:p>
            <a:pPr algn="ctr"/>
            <a:r>
              <a:rPr lang="en-US" sz="1300" dirty="0">
                <a:solidFill>
                  <a:srgbClr val="0070C0"/>
                </a:solidFill>
                <a:latin typeface="+mn-lt"/>
              </a:rPr>
              <a:t>(50% reduction)</a:t>
            </a:r>
          </a:p>
        </p:txBody>
      </p:sp>
      <p:cxnSp>
        <p:nvCxnSpPr>
          <p:cNvPr id="26" name="Elbow Connector 25"/>
          <p:cNvCxnSpPr>
            <a:stCxn id="3" idx="3"/>
          </p:cNvCxnSpPr>
          <p:nvPr/>
        </p:nvCxnSpPr>
        <p:spPr bwMode="auto">
          <a:xfrm flipV="1">
            <a:off x="2674791" y="1314994"/>
            <a:ext cx="4370443" cy="236028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rgbClr val="0070C0">
                <a:alpha val="25098"/>
              </a:srgbClr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Elbow Connector 31"/>
          <p:cNvCxnSpPr>
            <a:stCxn id="13" idx="3"/>
          </p:cNvCxnSpPr>
          <p:nvPr/>
        </p:nvCxnSpPr>
        <p:spPr bwMode="auto">
          <a:xfrm flipV="1">
            <a:off x="4118882" y="2743200"/>
            <a:ext cx="2926352" cy="14809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rgbClr val="0070C0">
                <a:alpha val="25098"/>
              </a:srgbClr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Elbow Connector 34"/>
          <p:cNvCxnSpPr>
            <a:stCxn id="14" idx="3"/>
          </p:cNvCxnSpPr>
          <p:nvPr/>
        </p:nvCxnSpPr>
        <p:spPr bwMode="auto">
          <a:xfrm flipV="1">
            <a:off x="5901702" y="3267235"/>
            <a:ext cx="1258271" cy="123871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rgbClr val="0070C0">
                <a:alpha val="25098"/>
              </a:srgbClr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Elbow Connector 40"/>
          <p:cNvCxnSpPr>
            <a:stCxn id="17" idx="3"/>
          </p:cNvCxnSpPr>
          <p:nvPr/>
        </p:nvCxnSpPr>
        <p:spPr bwMode="auto">
          <a:xfrm flipV="1">
            <a:off x="5557445" y="4652147"/>
            <a:ext cx="2175766" cy="53712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rgbClr val="0070C0">
                <a:alpha val="25098"/>
              </a:srgbClr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Elbow Connector 44"/>
          <p:cNvCxnSpPr/>
          <p:nvPr/>
        </p:nvCxnSpPr>
        <p:spPr bwMode="auto">
          <a:xfrm flipV="1">
            <a:off x="5438753" y="4070577"/>
            <a:ext cx="2197104" cy="72661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rgbClr val="0070C0">
                <a:alpha val="25098"/>
              </a:srgbClr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5" name="TextBox 84"/>
          <p:cNvSpPr txBox="1"/>
          <p:nvPr/>
        </p:nvSpPr>
        <p:spPr>
          <a:xfrm>
            <a:off x="191173" y="5871363"/>
            <a:ext cx="1318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800000"/>
                </a:solidFill>
                <a:latin typeface="+mn-lt"/>
              </a:rPr>
              <a:t>Output</a:t>
            </a:r>
          </a:p>
        </p:txBody>
      </p:sp>
      <p:cxnSp>
        <p:nvCxnSpPr>
          <p:cNvPr id="86" name="Elbow Connector 85"/>
          <p:cNvCxnSpPr/>
          <p:nvPr/>
        </p:nvCxnSpPr>
        <p:spPr bwMode="auto">
          <a:xfrm rot="5400000">
            <a:off x="7303631" y="4999116"/>
            <a:ext cx="1293066" cy="621218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80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56" y="5435491"/>
            <a:ext cx="6168410" cy="923369"/>
          </a:xfrm>
          <a:prstGeom prst="rect">
            <a:avLst/>
          </a:prstGeom>
          <a:ln w="19050">
            <a:solidFill>
              <a:srgbClr val="800000"/>
            </a:solidFill>
          </a:ln>
        </p:spPr>
      </p:pic>
    </p:spTree>
    <p:extLst>
      <p:ext uri="{BB962C8B-B14F-4D97-AF65-F5344CB8AC3E}">
        <p14:creationId xmlns:p14="http://schemas.microsoft.com/office/powerpoint/2010/main" val="321847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ROI Metrics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337" y="984745"/>
            <a:ext cx="8963131" cy="1210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  <a:tabLst>
                <a:tab pos="0" algn="l"/>
              </a:tabLst>
            </a:pPr>
            <a:r>
              <a:rPr lang="en-US" sz="1400" i="1" dirty="0">
                <a:latin typeface="+mj-lt"/>
              </a:rPr>
              <a:t>Two metrics that describe economic benefits (cost savings) to the regulated community and the public from ePermitting streamlining.</a:t>
            </a:r>
          </a:p>
          <a:p>
            <a:pPr>
              <a:spcAft>
                <a:spcPts val="1000"/>
              </a:spcAft>
              <a:tabLst>
                <a:tab pos="0" algn="l"/>
              </a:tabLst>
            </a:pPr>
            <a:endParaRPr lang="en-US" sz="1400" i="1" dirty="0">
              <a:latin typeface="+mj-lt"/>
            </a:endParaRPr>
          </a:p>
          <a:p>
            <a:pPr>
              <a:spcAft>
                <a:spcPts val="1000"/>
              </a:spcAft>
              <a:tabLst>
                <a:tab pos="0" algn="l"/>
              </a:tabLst>
            </a:pPr>
            <a:endParaRPr lang="en-US" sz="1400" i="1" dirty="0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97161" y="1600987"/>
            <a:ext cx="1318346" cy="1116899"/>
            <a:chOff x="514924" y="1451970"/>
            <a:chExt cx="3511665" cy="2842105"/>
          </a:xfrm>
        </p:grpSpPr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1604011" y="2960577"/>
              <a:ext cx="1333499" cy="1333498"/>
            </a:xfrm>
            <a:prstGeom prst="ellipse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solidFill>
                <a:srgbClr val="9BBB59">
                  <a:lumMod val="50000"/>
                </a:srgbClr>
              </a:solidFill>
              <a:prstDash val="solid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12"/>
            <p:cNvSpPr txBox="1"/>
            <p:nvPr/>
          </p:nvSpPr>
          <p:spPr>
            <a:xfrm>
              <a:off x="514924" y="1451970"/>
              <a:ext cx="3511665" cy="788482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rebuchet MS" panose="020B0603020202020204" pitchFamily="34" charset="0"/>
                  <a:ea typeface="+mn-ea"/>
                  <a:cs typeface="+mn-cs"/>
                </a:rPr>
                <a:t>Trusted Transactions</a:t>
              </a:r>
            </a:p>
          </p:txBody>
        </p:sp>
        <p:pic>
          <p:nvPicPr>
            <p:cNvPr id="27" name="Picture 26"/>
            <p:cNvPicPr>
              <a:picLocks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3558" y="3170125"/>
              <a:ext cx="914399" cy="914401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-20100" y="2727042"/>
            <a:ext cx="47528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300" dirty="0">
                <a:solidFill>
                  <a:srgbClr val="92D050"/>
                </a:solidFill>
                <a:latin typeface="+mj-lt"/>
              </a:rPr>
              <a:t>Gains in productive value-added time for industry when uncertainty in the review process is reduced </a:t>
            </a:r>
          </a:p>
        </p:txBody>
      </p:sp>
      <p:sp>
        <p:nvSpPr>
          <p:cNvPr id="30" name="TextBox 12"/>
          <p:cNvSpPr txBox="1"/>
          <p:nvPr/>
        </p:nvSpPr>
        <p:spPr>
          <a:xfrm>
            <a:off x="6108389" y="1602667"/>
            <a:ext cx="1318346" cy="30986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Right Info, Right Time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32772" y="2728722"/>
            <a:ext cx="44112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300" dirty="0">
                <a:solidFill>
                  <a:srgbClr val="FFC000"/>
                </a:solidFill>
                <a:latin typeface="+mj-lt"/>
              </a:rPr>
              <a:t>Increased economic activity from efficiency in requesting and accessing information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234" y="2120620"/>
            <a:ext cx="676656" cy="6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70336" y="3025452"/>
            <a:ext cx="87207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sz="1400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>
                <a:latin typeface="+mj-lt"/>
              </a:rPr>
              <a:t>Trusted Transactions: quantifies the value to regulated entities of realigning compliance staff to additional value-added use due to reductions in uncertainty in information exchanges and indeterminate schedules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Key inputs: compliance staff wage rates; number of interactions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i="1" dirty="0">
                <a:latin typeface="+mj-lt"/>
              </a:rPr>
              <a:t>Sources &amp; Literature: Thomson Reuters, Cost of Compliance 2015; U.S. Census Bureau, Statistics of U.S Businesses – fully-loaded wage rate for compliance officers.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1400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>
                <a:latin typeface="+mj-lt"/>
              </a:rPr>
              <a:t>Right Info, Right Time: estimates benefits of reducing time spent by public/industry on searching for/accessing data (e.g., online driver’s license renewals vs. in-person)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latin typeface="+mj-lt"/>
              </a:rPr>
              <a:t>Key inputs: number of transactions/requests, average wage rate, % reduction in time to complete transaction/request 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i="1" dirty="0">
                <a:latin typeface="+mj-lt"/>
              </a:rPr>
              <a:t>Sources &amp; Literature: Deloitte, Digital Government Transformation (for Australia), 2015; Bureau of Labor Statistics, National Occupational Employment and Wage Estimates.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1485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shcherbina\Downloads\computer-scre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066" y="914902"/>
            <a:ext cx="5852160" cy="585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the Tool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639" y="1515292"/>
            <a:ext cx="4829013" cy="369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259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7789" y="2384612"/>
            <a:ext cx="7566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rebuchet MS" panose="020B0603020202020204" pitchFamily="34" charset="0"/>
              </a:rPr>
              <a:t>Questions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337508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0" y="1371599"/>
            <a:ext cx="9144000" cy="4774557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endParaRPr lang="en-US" sz="2400" dirty="0"/>
          </a:p>
          <a:p>
            <a:pPr marL="0" indent="0" algn="ctr">
              <a:spcBef>
                <a:spcPts val="1200"/>
              </a:spcBef>
              <a:buNone/>
            </a:pPr>
            <a:endParaRPr lang="en-US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400" dirty="0">
                <a:solidFill>
                  <a:schemeClr val="tx1"/>
                </a:solidFill>
              </a:rPr>
              <a:t>Comments welcome by July 13 to: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400" dirty="0">
                <a:solidFill>
                  <a:schemeClr val="tx1"/>
                </a:solidFill>
              </a:rPr>
              <a:t>David Nicholas, US EPA OLEM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400" b="1" dirty="0">
                <a:solidFill>
                  <a:srgbClr val="002060"/>
                </a:solidFill>
              </a:rPr>
              <a:t>nicholas.david@epa.gov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400" dirty="0">
                <a:solidFill>
                  <a:schemeClr val="tx1"/>
                </a:solidFill>
              </a:rPr>
              <a:t>202.566.1927</a:t>
            </a:r>
          </a:p>
          <a:p>
            <a:pPr marL="0" indent="0" algn="ctr">
              <a:spcBef>
                <a:spcPts val="1200"/>
              </a:spcBef>
              <a:buNone/>
            </a:pPr>
            <a:endParaRPr lang="en-US" sz="4400" dirty="0">
              <a:solidFill>
                <a:schemeClr val="tx1"/>
              </a:solidFill>
            </a:endParaRPr>
          </a:p>
          <a:p>
            <a:pPr marL="447675" lvl="1" indent="0">
              <a:spcBef>
                <a:spcPts val="1200"/>
              </a:spcBef>
              <a:buNone/>
            </a:pPr>
            <a:endParaRPr lang="en-US" sz="2000" dirty="0"/>
          </a:p>
          <a:p>
            <a:pPr lvl="1"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400" dirty="0"/>
          </a:p>
          <a:p>
            <a:pPr>
              <a:spcBef>
                <a:spcPts val="1200"/>
              </a:spcBef>
            </a:pPr>
            <a:endParaRPr lang="en-US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B6DA-389C-1044-94FA-E21639E080B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85479"/>
      </p:ext>
    </p:extLst>
  </p:cSld>
  <p:clrMapOvr>
    <a:masterClrMapping/>
  </p:clrMapOvr>
</p:sld>
</file>

<file path=ppt/theme/theme1.xml><?xml version="1.0" encoding="utf-8"?>
<a:theme xmlns:a="http://schemas.openxmlformats.org/drawingml/2006/main" name="IEc Presentation Format">
  <a:themeElements>
    <a:clrScheme name="IEc Presentation Format 5">
      <a:dk1>
        <a:srgbClr val="000000"/>
      </a:dk1>
      <a:lt1>
        <a:srgbClr val="FFFFFF"/>
      </a:lt1>
      <a:dk2>
        <a:srgbClr val="003366"/>
      </a:dk2>
      <a:lt2>
        <a:srgbClr val="808080"/>
      </a:lt2>
      <a:accent1>
        <a:srgbClr val="003366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ADB8"/>
      </a:accent5>
      <a:accent6>
        <a:srgbClr val="2D8AE7"/>
      </a:accent6>
      <a:hlink>
        <a:srgbClr val="DDEBF9"/>
      </a:hlink>
      <a:folHlink>
        <a:srgbClr val="B2B2B2"/>
      </a:folHlink>
    </a:clrScheme>
    <a:fontScheme name="IEc Presentation Format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IEc Presentation Format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 Presentation Format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 Presentation Forma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 Presentation Format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 Presentation Format 5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003366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2D8AE7"/>
        </a:accent6>
        <a:hlink>
          <a:srgbClr val="DDEBF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c Presentation Format">
  <a:themeElements>
    <a:clrScheme name="IEc Presentation Format 5">
      <a:dk1>
        <a:srgbClr val="000000"/>
      </a:dk1>
      <a:lt1>
        <a:srgbClr val="FFFFFF"/>
      </a:lt1>
      <a:dk2>
        <a:srgbClr val="003366"/>
      </a:dk2>
      <a:lt2>
        <a:srgbClr val="808080"/>
      </a:lt2>
      <a:accent1>
        <a:srgbClr val="003366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ADB8"/>
      </a:accent5>
      <a:accent6>
        <a:srgbClr val="2D8AE7"/>
      </a:accent6>
      <a:hlink>
        <a:srgbClr val="DDEBF9"/>
      </a:hlink>
      <a:folHlink>
        <a:srgbClr val="B2B2B2"/>
      </a:folHlink>
    </a:clrScheme>
    <a:fontScheme name="IEc Presentation Format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IEc Presentation Format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 Presentation Format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 Presentation Forma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c Presentation Format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c Presentation Format 5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003366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2D8AE7"/>
        </a:accent6>
        <a:hlink>
          <a:srgbClr val="DDEBF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B6ACECEE-B4F7-4FC6-B711-D6800FF4536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2C7A84D7-66AB-4E2E-A5D0-40F6C255227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F1773FDD-C749-4725-BC8C-9FA4222F1822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DC1E51BF-2CC6-4879-8EB6-930FF8A9E7EB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6804F9B-D0D3-401D-9931-3D247124FB93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9E2546E-5A30-4D15-BE04-2FFC1DA7AB1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89AE52B1-1A57-4687-A7F1-8F0F0CA00669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4E1E3857-63CD-4789-BC8D-F3440A5A8376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FC94D7D-154F-4989-B416-B3783B6A6ABF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225718C3-58B0-4B38-BBE2-0DB1C0B83549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IEc Presentation Format</Template>
  <TotalTime>16842</TotalTime>
  <Words>910</Words>
  <Application>Microsoft Office PowerPoint</Application>
  <PresentationFormat>On-screen Show (4:3)</PresentationFormat>
  <Paragraphs>119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Courier New</vt:lpstr>
      <vt:lpstr>Times New Roman</vt:lpstr>
      <vt:lpstr>Trebuchet MS</vt:lpstr>
      <vt:lpstr>Wingdings</vt:lpstr>
      <vt:lpstr>IEc Presentation Format</vt:lpstr>
      <vt:lpstr>1_IEc Presentation Format</vt:lpstr>
      <vt:lpstr>E-Enterprise Project Update:  ePermitting  Return on Investment Calculator</vt:lpstr>
      <vt:lpstr>Inception &amp; Background</vt:lpstr>
      <vt:lpstr>The ROI Calculator For States IS…</vt:lpstr>
      <vt:lpstr>The ROI Calculator is NOT…</vt:lpstr>
      <vt:lpstr>Primary ROI Metric: Time to Market</vt:lpstr>
      <vt:lpstr>Additional ROI Metrics</vt:lpstr>
      <vt:lpstr>Access the Tool</vt:lpstr>
      <vt:lpstr>PowerPoint Presentation</vt:lpstr>
      <vt:lpstr>PowerPoint Presentation</vt:lpstr>
      <vt:lpstr>PowerPoint Presentation</vt:lpstr>
    </vt:vector>
  </TitlesOfParts>
  <Company>Industrial Economics,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mhc</dc:creator>
  <cp:lastModifiedBy>Sarah Abramowitz</cp:lastModifiedBy>
  <cp:revision>1181</cp:revision>
  <cp:lastPrinted>2017-06-14T17:51:34Z</cp:lastPrinted>
  <dcterms:created xsi:type="dcterms:W3CDTF">2010-03-08T21:33:00Z</dcterms:created>
  <dcterms:modified xsi:type="dcterms:W3CDTF">2017-06-27T15:21:28Z</dcterms:modified>
</cp:coreProperties>
</file>