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20"/>
  </p:sldMasterIdLst>
  <p:notesMasterIdLst>
    <p:notesMasterId r:id="rId28"/>
  </p:notesMasterIdLst>
  <p:sldIdLst>
    <p:sldId id="356" r:id="rId21"/>
    <p:sldId id="357" r:id="rId22"/>
    <p:sldId id="362" r:id="rId23"/>
    <p:sldId id="360" r:id="rId24"/>
    <p:sldId id="358" r:id="rId25"/>
    <p:sldId id="359" r:id="rId26"/>
    <p:sldId id="363" r:id="rId27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9D99"/>
    <a:srgbClr val="82BA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06" autoAdjust="0"/>
    <p:restoredTop sz="95775" autoAdjust="0"/>
  </p:normalViewPr>
  <p:slideViewPr>
    <p:cSldViewPr snapToGrid="0">
      <p:cViewPr varScale="1">
        <p:scale>
          <a:sx n="106" d="100"/>
          <a:sy n="106" d="100"/>
        </p:scale>
        <p:origin x="8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6.xml"/><Relationship Id="rId3" Type="http://schemas.openxmlformats.org/officeDocument/2006/relationships/customXml" Target="../customXml/item3.xml"/><Relationship Id="rId21" Type="http://schemas.openxmlformats.org/officeDocument/2006/relationships/slide" Target="slides/slide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5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Master" Target="slideMasters/slideMaster1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4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3.xml"/><Relationship Id="rId28" Type="http://schemas.openxmlformats.org/officeDocument/2006/relationships/notesMaster" Target="notesMasters/notesMaster1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2.xml"/><Relationship Id="rId27" Type="http://schemas.openxmlformats.org/officeDocument/2006/relationships/slide" Target="slides/slide7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59B4CD8A-3FBC-4D1A-BA76-95E0FCB01FC9}" type="datetimeFigureOut">
              <a:rPr lang="en-US" smtClean="0"/>
              <a:t>1/8/21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C21D3E75-DD7F-476D-A6E8-5722F795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34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1D3E75-DD7F-476D-A6E8-5722F79536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8461F-BAC8-43FA-B48C-2BBA3E579F9C}" type="datetimeFigureOut">
              <a:rPr lang="en-US" smtClean="0"/>
              <a:t>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63C7B-B295-4749-B197-045CD5E53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4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8461F-BAC8-43FA-B48C-2BBA3E579F9C}" type="datetimeFigureOut">
              <a:rPr lang="en-US" smtClean="0"/>
              <a:t>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63C7B-B295-4749-B197-045CD5E53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85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8461F-BAC8-43FA-B48C-2BBA3E579F9C}" type="datetimeFigureOut">
              <a:rPr lang="en-US" smtClean="0"/>
              <a:t>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63C7B-B295-4749-B197-045CD5E53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4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Gill San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8463" indent="-398463">
              <a:buSzPct val="85000"/>
              <a:buFont typeface="Wingdings 3" panose="05040102010807070707" pitchFamily="18" charset="2"/>
              <a:buChar char=""/>
              <a:defRPr b="0">
                <a:solidFill>
                  <a:srgbClr val="209D99"/>
                </a:solidFill>
                <a:latin typeface="Trebuchet MS" panose="020B0603020202020204" pitchFamily="34" charset="0"/>
              </a:defRPr>
            </a:lvl1pPr>
            <a:lvl2pPr marL="965200" indent="-341313">
              <a:defRPr>
                <a:solidFill>
                  <a:srgbClr val="209D99"/>
                </a:solidFill>
                <a:latin typeface="Trebuchet MS" panose="020B0603020202020204" pitchFamily="34" charset="0"/>
              </a:defRPr>
            </a:lvl2pPr>
            <a:lvl3pPr marL="1430338" indent="-347663">
              <a:buFont typeface="Courier New" panose="02070309020205020404" pitchFamily="49" charset="0"/>
              <a:buChar char="o"/>
              <a:defRPr>
                <a:solidFill>
                  <a:srgbClr val="209D99"/>
                </a:solidFill>
                <a:latin typeface="Trebuchet MS" panose="020B0603020202020204" pitchFamily="34" charset="0"/>
              </a:defRPr>
            </a:lvl3pPr>
            <a:lvl4pPr marL="1828800" indent="-290513">
              <a:buFont typeface="Wingdings" panose="05000000000000000000" pitchFamily="2" charset="2"/>
              <a:buChar char="§"/>
              <a:defRPr>
                <a:solidFill>
                  <a:srgbClr val="209D99"/>
                </a:solidFill>
                <a:latin typeface="Trebuchet MS" panose="020B0603020202020204" pitchFamily="34" charset="0"/>
              </a:defRPr>
            </a:lvl4pPr>
            <a:lvl5pPr marL="2227263" indent="-282575">
              <a:buFont typeface="Wingdings" panose="05000000000000000000" pitchFamily="2" charset="2"/>
              <a:buChar char="Ø"/>
              <a:defRPr>
                <a:solidFill>
                  <a:srgbClr val="209D99"/>
                </a:solidFill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8461F-BAC8-43FA-B48C-2BBA3E579F9C}" type="datetimeFigureOut">
              <a:rPr lang="en-US" smtClean="0"/>
              <a:t>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63C7B-B295-4749-B197-045CD5E53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9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8461F-BAC8-43FA-B48C-2BBA3E579F9C}" type="datetimeFigureOut">
              <a:rPr lang="en-US" smtClean="0"/>
              <a:t>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63C7B-B295-4749-B197-045CD5E53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57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8461F-BAC8-43FA-B48C-2BBA3E579F9C}" type="datetimeFigureOut">
              <a:rPr lang="en-US" smtClean="0"/>
              <a:t>1/8/21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63C7B-B295-4749-B197-045CD5E53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49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8461F-BAC8-43FA-B48C-2BBA3E579F9C}" type="datetimeFigureOut">
              <a:rPr lang="en-US" smtClean="0"/>
              <a:t>1/8/21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63C7B-B295-4749-B197-045CD5E53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14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8461F-BAC8-43FA-B48C-2BBA3E579F9C}" type="datetimeFigureOut">
              <a:rPr lang="en-US" smtClean="0"/>
              <a:t>1/8/21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63C7B-B295-4749-B197-045CD5E53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4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8461F-BAC8-43FA-B48C-2BBA3E579F9C}" type="datetimeFigureOut">
              <a:rPr lang="en-US" smtClean="0"/>
              <a:t>1/8/21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63C7B-B295-4749-B197-045CD5E53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25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8461F-BAC8-43FA-B48C-2BBA3E579F9C}" type="datetimeFigureOut">
              <a:rPr lang="en-US" smtClean="0"/>
              <a:t>1/8/21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63C7B-B295-4749-B197-045CD5E53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8461F-BAC8-43FA-B48C-2BBA3E579F9C}" type="datetimeFigureOut">
              <a:rPr lang="en-US" smtClean="0"/>
              <a:t>1/8/21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63C7B-B295-4749-B197-045CD5E53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448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8461F-BAC8-43FA-B48C-2BBA3E579F9C}" type="datetimeFigureOut">
              <a:rPr lang="en-US" smtClean="0"/>
              <a:t>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63C7B-B295-4749-B197-045CD5E53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4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B8BF7-4439-4F6B-BDF3-06754C8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2735" y="159019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Technology Library</a:t>
            </a:r>
            <a:br>
              <a:rPr lang="en-US" dirty="0"/>
            </a:br>
            <a:r>
              <a:rPr lang="en-US" dirty="0"/>
              <a:t>Sprint 1 Findings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2F3F0E-A003-4748-B17F-D423A84D9A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December 18, 2020</a:t>
            </a:r>
          </a:p>
        </p:txBody>
      </p:sp>
    </p:spTree>
    <p:extLst>
      <p:ext uri="{BB962C8B-B14F-4D97-AF65-F5344CB8AC3E}">
        <p14:creationId xmlns:p14="http://schemas.microsoft.com/office/powerpoint/2010/main" val="1810377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6A7DB-C0BC-47E9-8A28-71C7D80D4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1A2AD-A889-4A13-B92B-C3884FD57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Summarize Sprint 1 interview results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497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15705E88-8961-DF40-87CA-993D53B3E2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5" t="9375" r="12930" b="15209"/>
          <a:stretch/>
        </p:blipFill>
        <p:spPr>
          <a:xfrm>
            <a:off x="0" y="0"/>
            <a:ext cx="12191999" cy="5815013"/>
          </a:xfrm>
          <a:noFill/>
        </p:spPr>
      </p:pic>
    </p:spTree>
    <p:extLst>
      <p:ext uri="{BB962C8B-B14F-4D97-AF65-F5344CB8AC3E}">
        <p14:creationId xmlns:p14="http://schemas.microsoft.com/office/powerpoint/2010/main" val="2341858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B5EAD-461A-4495-9898-CCCD91A4A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Sprint 1 Objective &amp; Participants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00F14-6003-4971-A82A-1B5A5E8AA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639887"/>
            <a:ext cx="10591800" cy="50323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2000"/>
              </a:lnSpc>
            </a:pPr>
            <a:r>
              <a:rPr lang="en-US" dirty="0"/>
              <a:t>Objective: Conduct </a:t>
            </a:r>
            <a:r>
              <a:rPr lang="en-US" u="sng" dirty="0"/>
              <a:t>discovery</a:t>
            </a:r>
            <a:r>
              <a:rPr lang="en-US" dirty="0"/>
              <a:t> interviews with key stakeholders to obtain their initial input on the “Target Architecture” </a:t>
            </a:r>
          </a:p>
          <a:p>
            <a:pPr>
              <a:lnSpc>
                <a:spcPct val="132000"/>
              </a:lnSpc>
            </a:pPr>
            <a:r>
              <a:rPr lang="en-US" dirty="0"/>
              <a:t>Participants:</a:t>
            </a:r>
          </a:p>
          <a:p>
            <a:pPr lvl="1">
              <a:lnSpc>
                <a:spcPct val="132000"/>
              </a:lnSpc>
            </a:pPr>
            <a:r>
              <a:rPr lang="en-US" dirty="0" err="1"/>
              <a:t>Dalroy</a:t>
            </a:r>
            <a:r>
              <a:rPr lang="en-US" dirty="0"/>
              <a:t> Ward, EPA OMS</a:t>
            </a:r>
          </a:p>
          <a:p>
            <a:pPr lvl="1">
              <a:lnSpc>
                <a:spcPct val="132000"/>
              </a:lnSpc>
            </a:pPr>
            <a:r>
              <a:rPr lang="en-US" dirty="0"/>
              <a:t>Steve Fine, EPA Office of Air and Radiation</a:t>
            </a:r>
          </a:p>
          <a:p>
            <a:pPr lvl="1">
              <a:lnSpc>
                <a:spcPct val="132000"/>
              </a:lnSpc>
            </a:pPr>
            <a:r>
              <a:rPr lang="en-US" dirty="0"/>
              <a:t>Kari Hedin, Fond du Lac Band of Lake Superior Chippewa </a:t>
            </a:r>
          </a:p>
          <a:p>
            <a:pPr lvl="1">
              <a:lnSpc>
                <a:spcPct val="132000"/>
              </a:lnSpc>
            </a:pPr>
            <a:r>
              <a:rPr lang="en-US" dirty="0"/>
              <a:t>Joe Carioti, EPA OMS</a:t>
            </a:r>
          </a:p>
          <a:p>
            <a:pPr lvl="1">
              <a:lnSpc>
                <a:spcPct val="132000"/>
              </a:lnSpc>
            </a:pPr>
            <a:r>
              <a:rPr lang="en-US" dirty="0"/>
              <a:t>Henry Perillo, EPA OMS (3-month EPA experience)</a:t>
            </a:r>
          </a:p>
          <a:p>
            <a:pPr lvl="1">
              <a:lnSpc>
                <a:spcPct val="132000"/>
              </a:lnSpc>
            </a:pPr>
            <a:r>
              <a:rPr lang="en-US" dirty="0"/>
              <a:t>Sarah Harrison, EPA Office of Air and Radiation, Data Analyst, (1 year EPA experience)</a:t>
            </a:r>
          </a:p>
          <a:p>
            <a:pPr lvl="1">
              <a:lnSpc>
                <a:spcPct val="132000"/>
              </a:lnSpc>
            </a:pPr>
            <a:r>
              <a:rPr lang="en-US" dirty="0"/>
              <a:t>Stephen Forrest, Montana</a:t>
            </a:r>
          </a:p>
        </p:txBody>
      </p:sp>
    </p:spTree>
    <p:extLst>
      <p:ext uri="{BB962C8B-B14F-4D97-AF65-F5344CB8AC3E}">
        <p14:creationId xmlns:p14="http://schemas.microsoft.com/office/powerpoint/2010/main" val="3721855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C8A72-9A44-446A-923C-87AB129D7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Sprint 1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26F89-1625-4232-B8DE-12B4D6A66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501" y="1584730"/>
            <a:ext cx="11383262" cy="5043008"/>
          </a:xfrm>
        </p:spPr>
        <p:txBody>
          <a:bodyPr>
            <a:normAutofit/>
          </a:bodyPr>
          <a:lstStyle/>
          <a:p>
            <a:pPr>
              <a:lnSpc>
                <a:spcPct val="112000"/>
              </a:lnSpc>
            </a:pPr>
            <a:r>
              <a:rPr lang="en-US" dirty="0"/>
              <a:t>Reconsider the name—Target Architecture does not resonate with all audience groups</a:t>
            </a:r>
          </a:p>
          <a:p>
            <a:pPr lvl="1">
              <a:lnSpc>
                <a:spcPct val="112000"/>
              </a:lnSpc>
            </a:pPr>
            <a:r>
              <a:rPr lang="en-US" dirty="0"/>
              <a:t>Suggestions: “library,” “playbook,” “resource,” “hub,” and “network”</a:t>
            </a:r>
          </a:p>
          <a:p>
            <a:pPr>
              <a:lnSpc>
                <a:spcPct val="112000"/>
              </a:lnSpc>
            </a:pPr>
            <a:r>
              <a:rPr lang="en-US" dirty="0"/>
              <a:t>Present content consistently using a template with consistent headings</a:t>
            </a:r>
          </a:p>
          <a:p>
            <a:pPr lvl="1">
              <a:lnSpc>
                <a:spcPct val="112000"/>
              </a:lnSpc>
            </a:pPr>
            <a:r>
              <a:rPr lang="en-US" dirty="0"/>
              <a:t>Potential organization: </a:t>
            </a:r>
            <a:r>
              <a:rPr lang="en-US" i="1" dirty="0"/>
              <a:t>Description; Benefits; When to apply/when does this fit?; Caveats/Constraints</a:t>
            </a:r>
          </a:p>
          <a:p>
            <a:pPr lvl="1">
              <a:lnSpc>
                <a:spcPct val="112000"/>
              </a:lnSpc>
            </a:pPr>
            <a:r>
              <a:rPr lang="en-US" dirty="0"/>
              <a:t>Templates should organize the information by personas </a:t>
            </a:r>
          </a:p>
          <a:p>
            <a:pPr lvl="2">
              <a:lnSpc>
                <a:spcPct val="112000"/>
              </a:lnSpc>
            </a:pPr>
            <a:r>
              <a:rPr lang="en-US" dirty="0"/>
              <a:t>The top of the page should include an overview for managers and the page should get more detailed for technical SMEs</a:t>
            </a:r>
          </a:p>
          <a:p>
            <a:pPr>
              <a:lnSpc>
                <a:spcPct val="112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112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17B76-5FA8-4D8E-B03C-24B9938A6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321F1-8A79-4881-A492-B7D0004C1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488" y="1485383"/>
            <a:ext cx="11346712" cy="50855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2000"/>
              </a:lnSpc>
            </a:pPr>
            <a:r>
              <a:rPr lang="en-US" dirty="0"/>
              <a:t>Evaluate whether the matrix is the best presentation approach</a:t>
            </a:r>
          </a:p>
          <a:p>
            <a:pPr lvl="1">
              <a:lnSpc>
                <a:spcPct val="122000"/>
              </a:lnSpc>
            </a:pPr>
            <a:r>
              <a:rPr lang="en-US" dirty="0"/>
              <a:t>Consider developing business function survey questions to guide users to find the content they need (e.g., How do I flow air data to EPA?”)</a:t>
            </a:r>
          </a:p>
          <a:p>
            <a:pPr>
              <a:lnSpc>
                <a:spcPct val="122000"/>
              </a:lnSpc>
            </a:pPr>
            <a:r>
              <a:rPr lang="en-US" dirty="0"/>
              <a:t>Develop metadata schema and ensure tagging is a core requirement</a:t>
            </a:r>
          </a:p>
          <a:p>
            <a:pPr lvl="1">
              <a:lnSpc>
                <a:spcPct val="122000"/>
              </a:lnSpc>
            </a:pPr>
            <a:r>
              <a:rPr lang="en-US" dirty="0"/>
              <a:t>Many of the documents are relevant to multiple areas so need way to link the data through metadata.</a:t>
            </a:r>
          </a:p>
          <a:p>
            <a:pPr lvl="1">
              <a:lnSpc>
                <a:spcPct val="122000"/>
              </a:lnSpc>
            </a:pPr>
            <a:r>
              <a:rPr lang="en-US" dirty="0"/>
              <a:t>Consider Knowledge Management Best Practices. </a:t>
            </a:r>
          </a:p>
          <a:p>
            <a:pPr lvl="2">
              <a:lnSpc>
                <a:spcPct val="122000"/>
              </a:lnSpc>
            </a:pPr>
            <a:r>
              <a:rPr lang="en-US" dirty="0"/>
              <a:t>Include knowledge management and/or library manager in focus group</a:t>
            </a:r>
          </a:p>
          <a:p>
            <a:pPr>
              <a:lnSpc>
                <a:spcPct val="122000"/>
              </a:lnSpc>
            </a:pPr>
            <a:r>
              <a:rPr lang="en-US" dirty="0"/>
              <a:t>Develop a goal statement</a:t>
            </a:r>
          </a:p>
          <a:p>
            <a:pPr lvl="1">
              <a:lnSpc>
                <a:spcPct val="122000"/>
              </a:lnSpc>
            </a:pPr>
            <a:r>
              <a:rPr lang="en-US" dirty="0"/>
              <a:t>Draft:</a:t>
            </a:r>
            <a:r>
              <a:rPr lang="en-US" i="1" dirty="0"/>
              <a:t> Provide a library of best practices and modern IT techniques for IT system owners and developers</a:t>
            </a:r>
            <a:endParaRPr lang="en-US" dirty="0"/>
          </a:p>
          <a:p>
            <a:pPr>
              <a:lnSpc>
                <a:spcPct val="122000"/>
              </a:lnSpc>
            </a:pPr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27832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7DE52-AA58-7C4D-867F-8C5D9CAC4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4B91F-6C0A-3E4C-A44A-DC2043360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2000"/>
              </a:lnSpc>
            </a:pPr>
            <a:r>
              <a:rPr lang="en-US" dirty="0"/>
              <a:t>Ensure the library reflects the Digital Strategy philosophies – e.g., Rent, Buy, Build.  </a:t>
            </a:r>
          </a:p>
          <a:p>
            <a:pPr lvl="1">
              <a:lnSpc>
                <a:spcPct val="112000"/>
              </a:lnSpc>
            </a:pPr>
            <a:r>
              <a:rPr lang="en-US" dirty="0"/>
              <a:t>New content should be vetted against the philosophies</a:t>
            </a:r>
          </a:p>
          <a:p>
            <a:pPr>
              <a:lnSpc>
                <a:spcPct val="112000"/>
              </a:lnSpc>
            </a:pPr>
            <a:r>
              <a:rPr lang="en-US" dirty="0"/>
              <a:t>Ensure case studies have consistent structures</a:t>
            </a:r>
          </a:p>
          <a:p>
            <a:pPr lvl="1">
              <a:lnSpc>
                <a:spcPct val="112000"/>
              </a:lnSpc>
            </a:pPr>
            <a:r>
              <a:rPr lang="en-US" dirty="0"/>
              <a:t>Include explanation of the case study with the link</a:t>
            </a:r>
          </a:p>
          <a:p>
            <a:pPr lvl="1">
              <a:lnSpc>
                <a:spcPct val="112000"/>
              </a:lnSpc>
            </a:pPr>
            <a:r>
              <a:rPr lang="en-US" dirty="0"/>
              <a:t>Ensure all documents have dates</a:t>
            </a:r>
          </a:p>
          <a:p>
            <a:pPr>
              <a:lnSpc>
                <a:spcPct val="112000"/>
              </a:lnSpc>
            </a:pPr>
            <a:r>
              <a:rPr lang="en-US" dirty="0"/>
              <a:t>Limit acronyms, use plain language whenever possible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099728"/>
      </p:ext>
    </p:extLst>
  </p:cSld>
  <p:clrMapOvr>
    <a:masterClrMapping/>
  </p:clrMapOvr>
</p:sld>
</file>

<file path=ppt/theme/theme1.xml><?xml version="1.0" encoding="utf-8"?>
<a:theme xmlns:a="http://schemas.openxmlformats.org/drawingml/2006/main" name="E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E Theme" id="{8191B930-2DF1-4619-B053-04B10E49621B}" vid="{48BB311B-8A88-465E-AB60-810C684EDF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14.xml><?xml version="1.0" encoding="utf-8"?>
<EsriMapsInfo xmlns="ESRI.ArcGIS.Mapping.OfficeIntegration.PowerPointInfo">
  <Version>Version1</Version>
  <RequiresSignIn>False</RequiresSignIn>
</EsriMapsInfo>
</file>

<file path=customXml/item15.xml><?xml version="1.0" encoding="utf-8"?>
<EsriMapsInfo xmlns="ESRI.ArcGIS.Mapping.OfficeIntegration.PowerPointInfo">
  <Version>Version1</Version>
  <RequiresSignIn>False</RequiresSignIn>
</EsriMapsInfo>
</file>

<file path=customXml/item16.xml><?xml version="1.0" encoding="utf-8"?>
<EsriMapsInfo xmlns="ESRI.ArcGIS.Mapping.OfficeIntegration.PowerPointInfo">
  <Version>Version1</Version>
  <RequiresSignIn>False</RequiresSignIn>
</EsriMapsInfo>
</file>

<file path=customXml/item17.xml><?xml version="1.0" encoding="utf-8"?>
<?mso-contentType ?>
<SharedContentType xmlns="Microsoft.SharePoint.Taxonomy.ContentTypeSync" SourceId="29f62856-1543-49d4-a736-4569d363f533" ContentTypeId="0x0101" PreviousValue="false"/>
</file>

<file path=customXml/item18.xml><?xml version="1.0" encoding="utf-8"?>
<EsriMapsInfo xmlns="ESRI.ArcGIS.Mapping.OfficeIntegration.PowerPointInfo">
  <Version>Version1</Version>
  <RequiresSignIn>False</RequiresSignIn>
</EsriMapsInfo>
</file>

<file path=customXml/item19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2F2C38A1AD1042BC5F90128DB3D7FA" ma:contentTypeVersion="16" ma:contentTypeDescription="Create a new document." ma:contentTypeScope="" ma:versionID="d9d8a2237983e37c2d9053a5736edad6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ce0d0628-f68b-471a-8e61-268db91b6f89" xmlns:ns6="87b93111-45fc-4200-b3fe-daede21e656b" targetNamespace="http://schemas.microsoft.com/office/2006/metadata/properties" ma:root="true" ma:fieldsID="ed3aee8ee9dbe69bca8db9b750c9df32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ce0d0628-f68b-471a-8e61-268db91b6f89"/>
    <xsd:import namespace="87b93111-45fc-4200-b3fe-daede21e656b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MediaServiceMetadata" minOccurs="0"/>
                <xsd:element ref="ns5:MediaServiceFastMetadata" minOccurs="0"/>
                <xsd:element ref="ns5:MediaServiceEventHashCode" minOccurs="0"/>
                <xsd:element ref="ns5:MediaServiceGenerationTime" minOccurs="0"/>
                <xsd:element ref="ns5:Document_x0020_Description" minOccurs="0"/>
                <xsd:element ref="ns5:MediaServiceAutoTags" minOccurs="0"/>
                <xsd:element ref="ns5:MediaServiceOCR" minOccurs="0"/>
                <xsd:element ref="ns5:MediaServiceDateTaken" minOccurs="0"/>
                <xsd:element ref="ns6:SharedWithUsers" minOccurs="0"/>
                <xsd:element ref="ns6:SharedWithDetails" minOccurs="0"/>
                <xsd:element ref="ns5:MediaServiceAutoKeyPoints" minOccurs="0"/>
                <xsd:element ref="ns5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 ma:readOnly="false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description="" ma:hidden="true" ma:list="{738cf3bc-ac9e-4b41-84f3-67fb2dd2d565}" ma:internalName="TaxCatchAllLabel" ma:readOnly="true" ma:showField="CatchAllDataLabel" ma:web="87b93111-45fc-4200-b3fe-daede21e65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738cf3bc-ac9e-4b41-84f3-67fb2dd2d565}" ma:internalName="TaxCatchAll" ma:showField="CatchAllData" ma:web="87b93111-45fc-4200-b3fe-daede21e65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0628-f68b-471a-8e61-268db91b6f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Document_x0020_Description" ma:index="33" nillable="true" ma:displayName="Document Description" ma:description="Description of the Document to better clarify purpose, version, etc." ma:internalName="Document_x0020_Description">
      <xsd:simpleType>
        <xsd:restriction base="dms:Note">
          <xsd:maxLength value="255"/>
        </xsd:restriction>
      </xsd:simpleType>
    </xsd:element>
    <xsd:element name="MediaServiceAutoTags" ma:index="34" nillable="true" ma:displayName="Tags" ma:internalName="MediaServiceAutoTags" ma:readOnly="true">
      <xsd:simpleType>
        <xsd:restriction base="dms:Text"/>
      </xsd:simpleType>
    </xsd:element>
    <xsd:element name="MediaServiceOCR" ma:index="3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b93111-45fc-4200-b3fe-daede21e656b" elementFormDefault="qualified">
    <xsd:import namespace="http://schemas.microsoft.com/office/2006/documentManagement/types"/>
    <xsd:import namespace="http://schemas.microsoft.com/office/infopath/2007/PartnerControls"/>
    <xsd:element name="SharedWithUsers" ma:index="3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Record xmlns="4ffa91fb-a0ff-4ac5-b2db-65c790d184a4">Shared</Record>
    <Rights xmlns="4ffa91fb-a0ff-4ac5-b2db-65c790d184a4" xsi:nil="true"/>
    <Document_x0020_Creation_x0020_Date xmlns="4ffa91fb-a0ff-4ac5-b2db-65c790d184a4">2020-12-16T19:53:36+00:00</Document_x0020_Creation_x0020_Date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Document_x0020_Description xmlns="ce0d0628-f68b-471a-8e61-268db91b6f89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/>
  </documentManagement>
</p:properties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C91E99DF-75D8-4D85-8E23-5F8E563570A4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737B9696-0026-45F0-B74A-0BE91966337A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D3BF7CA8-7B85-45C4-8C9B-CFA0714F08BA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3588F231-5D10-4ABB-A323-7730E2C2C290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B3A471AA-964F-4E80-8243-738ED7FA88C9}">
  <ds:schemaRefs>
    <ds:schemaRef ds:uri="ESRI.ArcGIS.Mapping.OfficeIntegration.PowerPointInfo"/>
  </ds:schemaRefs>
</ds:datastoreItem>
</file>

<file path=customXml/itemProps14.xml><?xml version="1.0" encoding="utf-8"?>
<ds:datastoreItem xmlns:ds="http://schemas.openxmlformats.org/officeDocument/2006/customXml" ds:itemID="{807B6951-8D02-46FB-B883-1FD2AB59AD81}">
  <ds:schemaRefs>
    <ds:schemaRef ds:uri="ESRI.ArcGIS.Mapping.OfficeIntegration.PowerPointInfo"/>
  </ds:schemaRefs>
</ds:datastoreItem>
</file>

<file path=customXml/itemProps15.xml><?xml version="1.0" encoding="utf-8"?>
<ds:datastoreItem xmlns:ds="http://schemas.openxmlformats.org/officeDocument/2006/customXml" ds:itemID="{3E1DF11A-BE04-4267-A2A9-D78CB6453BD5}">
  <ds:schemaRefs>
    <ds:schemaRef ds:uri="ESRI.ArcGIS.Mapping.OfficeIntegration.PowerPointInfo"/>
  </ds:schemaRefs>
</ds:datastoreItem>
</file>

<file path=customXml/itemProps16.xml><?xml version="1.0" encoding="utf-8"?>
<ds:datastoreItem xmlns:ds="http://schemas.openxmlformats.org/officeDocument/2006/customXml" ds:itemID="{D15F8362-2EF2-416A-A4BD-8EC3B4040AF5}">
  <ds:schemaRefs>
    <ds:schemaRef ds:uri="ESRI.ArcGIS.Mapping.OfficeIntegration.PowerPointInfo"/>
  </ds:schemaRefs>
</ds:datastoreItem>
</file>

<file path=customXml/itemProps17.xml><?xml version="1.0" encoding="utf-8"?>
<ds:datastoreItem xmlns:ds="http://schemas.openxmlformats.org/officeDocument/2006/customXml" ds:itemID="{DE60A300-11E9-43C2-A1A8-5543093F034A}">
  <ds:schemaRefs>
    <ds:schemaRef ds:uri="Microsoft.SharePoint.Taxonomy.ContentTypeSync"/>
  </ds:schemaRefs>
</ds:datastoreItem>
</file>

<file path=customXml/itemProps18.xml><?xml version="1.0" encoding="utf-8"?>
<ds:datastoreItem xmlns:ds="http://schemas.openxmlformats.org/officeDocument/2006/customXml" ds:itemID="{C70C6512-55E3-438D-BCFD-781B49BA2B19}">
  <ds:schemaRefs>
    <ds:schemaRef ds:uri="ESRI.ArcGIS.Mapping.OfficeIntegration.PowerPointInfo"/>
  </ds:schemaRefs>
</ds:datastoreItem>
</file>

<file path=customXml/itemProps19.xml><?xml version="1.0" encoding="utf-8"?>
<ds:datastoreItem xmlns:ds="http://schemas.openxmlformats.org/officeDocument/2006/customXml" ds:itemID="{251C97C1-9374-43BE-9262-4E9AE8B8CFFF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4EA79698-0937-4B30-BDD6-79AC290EA5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ffa91fb-a0ff-4ac5-b2db-65c790d184a4"/>
    <ds:schemaRef ds:uri="http://schemas.microsoft.com/sharepoint.v3"/>
    <ds:schemaRef ds:uri="http://schemas.microsoft.com/sharepoint/v3/fields"/>
    <ds:schemaRef ds:uri="ce0d0628-f68b-471a-8e61-268db91b6f89"/>
    <ds:schemaRef ds:uri="87b93111-45fc-4200-b3fe-daede21e65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1B41830-454C-4194-9DE3-0C067095A19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F0A441F-CAE4-485D-829D-CC50D14A1190}">
  <ds:schemaRefs>
    <ds:schemaRef ds:uri="5a2bb07d-d99f-4f59-b65f-abe3065570b2"/>
    <ds:schemaRef ds:uri="http://purl.org/dc/terms/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sharepoint/v3/fields"/>
    <ds:schemaRef ds:uri="http://schemas.microsoft.com/sharepoint/v3"/>
    <ds:schemaRef ds:uri="4ffa91fb-a0ff-4ac5-b2db-65c790d184a4"/>
    <ds:schemaRef ds:uri="http://schemas.microsoft.com/sharepoint.v3"/>
    <ds:schemaRef ds:uri="ce0d0628-f68b-471a-8e61-268db91b6f89"/>
  </ds:schemaRefs>
</ds:datastoreItem>
</file>

<file path=customXml/itemProps5.xml><?xml version="1.0" encoding="utf-8"?>
<ds:datastoreItem xmlns:ds="http://schemas.openxmlformats.org/officeDocument/2006/customXml" ds:itemID="{66335937-D5CD-44E0-BC2F-26600FDB40BB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9282C221-6952-4728-8B08-FA6F1AD3F7E1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7E939423-AB40-41F7-B273-BD5800DA80A8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67F073F5-CD36-4E4E-8CAE-0FC29C3904DC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E6571EE8-D606-4FAA-8539-4863010208DD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366</Words>
  <Application>Microsoft Macintosh PowerPoint</Application>
  <PresentationFormat>Widescreen</PresentationFormat>
  <Paragraphs>40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Gill Sans</vt:lpstr>
      <vt:lpstr>Trebuchet MS</vt:lpstr>
      <vt:lpstr>Wingdings</vt:lpstr>
      <vt:lpstr>Wingdings 3</vt:lpstr>
      <vt:lpstr>EE Theme</vt:lpstr>
      <vt:lpstr>Technology Library Sprint 1 Findings </vt:lpstr>
      <vt:lpstr>Purpose</vt:lpstr>
      <vt:lpstr>PowerPoint Presentation</vt:lpstr>
      <vt:lpstr>Sprint 1 Objective &amp; Participants</vt:lpstr>
      <vt:lpstr>Sprint 1 Findings</vt:lpstr>
      <vt:lpstr>Findings (cont.)</vt:lpstr>
      <vt:lpstr>Findings (cont.)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 Architecture Sprint 1 Findings </dc:title>
  <dc:creator>Kate Sijthoff</dc:creator>
  <cp:lastModifiedBy>Kate Sijthoff</cp:lastModifiedBy>
  <cp:revision>7</cp:revision>
  <dcterms:created xsi:type="dcterms:W3CDTF">2020-12-14T20:36:16Z</dcterms:created>
  <dcterms:modified xsi:type="dcterms:W3CDTF">2021-01-08T15:28:47Z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0x010100102F2C38A1AD1042BC5F90128DB3D7FA</vt:lpwstr>
  </property>
</Properties>
</file>